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9" r:id="rId3"/>
    <p:sldId id="270" r:id="rId4"/>
    <p:sldId id="261" r:id="rId5"/>
    <p:sldId id="263" r:id="rId6"/>
    <p:sldId id="271" r:id="rId7"/>
    <p:sldId id="300" r:id="rId8"/>
    <p:sldId id="272" r:id="rId9"/>
    <p:sldId id="260" r:id="rId10"/>
    <p:sldId id="301" r:id="rId11"/>
    <p:sldId id="273" r:id="rId12"/>
    <p:sldId id="275" r:id="rId13"/>
    <p:sldId id="293" r:id="rId14"/>
    <p:sldId id="294" r:id="rId15"/>
    <p:sldId id="295" r:id="rId16"/>
    <p:sldId id="296" r:id="rId17"/>
    <p:sldId id="297" r:id="rId18"/>
    <p:sldId id="286" r:id="rId19"/>
    <p:sldId id="289" r:id="rId20"/>
    <p:sldId id="288" r:id="rId21"/>
    <p:sldId id="266" r:id="rId22"/>
    <p:sldId id="290" r:id="rId23"/>
    <p:sldId id="298" r:id="rId24"/>
    <p:sldId id="291" r:id="rId25"/>
    <p:sldId id="292" r:id="rId26"/>
    <p:sldId id="276" r:id="rId27"/>
    <p:sldId id="277" r:id="rId28"/>
    <p:sldId id="299" r:id="rId29"/>
    <p:sldId id="25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B671CF-046B-4175-9E81-6FB09017996B}" type="datetimeFigureOut">
              <a:rPr lang="en-US" smtClean="0"/>
              <a:pPr/>
              <a:t>8/30/2022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4E5D3D-3F26-48C6-8165-35492820B49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4E8B2D-2BA0-4213-977D-C9E705966FF4}" type="slidenum">
              <a:rPr lang="en-US" smtClean="0"/>
              <a:pPr/>
              <a:t>5</a:t>
            </a:fld>
            <a:endParaRPr lang="en-US"/>
          </a:p>
        </p:txBody>
      </p:sp>
    </p:spTree>
    <p:extLst>
      <p:ext uri="{BB962C8B-B14F-4D97-AF65-F5344CB8AC3E}">
        <p14:creationId xmlns:p14="http://schemas.microsoft.com/office/powerpoint/2010/main" val="127745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9C6E16-261A-4CE5-997F-B7634E8FD12A}"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6E16-261A-4CE5-997F-B7634E8FD12A}"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6E16-261A-4CE5-997F-B7634E8FD12A}"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C6E16-261A-4CE5-997F-B7634E8FD12A}"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9C6E16-261A-4CE5-997F-B7634E8FD12A}"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C6E16-261A-4CE5-997F-B7634E8FD12A}"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C6E16-261A-4CE5-997F-B7634E8FD12A}" type="datetimeFigureOut">
              <a:rPr lang="en-US" smtClean="0"/>
              <a:pPr/>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9C6E16-261A-4CE5-997F-B7634E8FD12A}" type="datetimeFigureOut">
              <a:rPr lang="en-US" smtClean="0"/>
              <a:pPr/>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C6E16-261A-4CE5-997F-B7634E8FD12A}" type="datetimeFigureOut">
              <a:rPr lang="en-US" smtClean="0"/>
              <a:pPr/>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9C6E16-261A-4CE5-997F-B7634E8FD12A}"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9C6E16-261A-4CE5-997F-B7634E8FD12A}"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7CE1B-7B4D-4ED2-9E64-696A0B54EF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6E16-261A-4CE5-997F-B7634E8FD12A}" type="datetimeFigureOut">
              <a:rPr lang="en-US" smtClean="0"/>
              <a:pPr/>
              <a:t>8/30/2022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E7CE1B-7B4D-4ED2-9E64-696A0B54EF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Big </a:t>
            </a:r>
            <a:r>
              <a:rPr lang="en-US" dirty="0"/>
              <a:t>Data </a:t>
            </a:r>
            <a:r>
              <a:rPr lang="en-US" dirty="0" smtClean="0"/>
              <a:t>and Modern Database Systems</a:t>
            </a:r>
            <a:endParaRPr lang="en-US" dirty="0"/>
          </a:p>
        </p:txBody>
      </p:sp>
      <p:sp>
        <p:nvSpPr>
          <p:cNvPr id="3" name="Subtitle 2"/>
          <p:cNvSpPr>
            <a:spLocks noGrp="1"/>
          </p:cNvSpPr>
          <p:nvPr>
            <p:ph type="subTitle" idx="1"/>
          </p:nvPr>
        </p:nvSpPr>
        <p:spPr/>
        <p:txBody>
          <a:bodyPr/>
          <a:lstStyle/>
          <a:p>
            <a:r>
              <a:rPr lang="en-US" dirty="0" err="1"/>
              <a:t>Dr.U.K.SRIDEVI</a:t>
            </a:r>
            <a:endParaRPr lang="en-US" dirty="0"/>
          </a:p>
          <a:p>
            <a:r>
              <a:rPr lang="en-US" dirty="0"/>
              <a:t>Department of Applied Mathematics and Computational Sciences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2850-1DFB-4BFE-873D-65BA8A8C97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6409C6-5F72-4646-ABE2-7D71352E67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A75CE8-345A-443E-A491-370328D4AE33}"/>
              </a:ext>
            </a:extLst>
          </p:cNvPr>
          <p:cNvPicPr>
            <a:picLocks noChangeAspect="1"/>
          </p:cNvPicPr>
          <p:nvPr/>
        </p:nvPicPr>
        <p:blipFill>
          <a:blip r:embed="rId2"/>
          <a:stretch>
            <a:fillRect/>
          </a:stretch>
        </p:blipFill>
        <p:spPr>
          <a:xfrm>
            <a:off x="285751" y="76200"/>
            <a:ext cx="8553449" cy="6705599"/>
          </a:xfrm>
          <a:prstGeom prst="rect">
            <a:avLst/>
          </a:prstGeom>
        </p:spPr>
      </p:pic>
    </p:spTree>
    <p:extLst>
      <p:ext uri="{BB962C8B-B14F-4D97-AF65-F5344CB8AC3E}">
        <p14:creationId xmlns:p14="http://schemas.microsoft.com/office/powerpoint/2010/main" val="287006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driving Big Data</a:t>
            </a:r>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pPr/>
              <a:t>11</a:t>
            </a:fld>
            <a:endParaRPr lang="en-US" dirty="0"/>
          </a:p>
        </p:txBody>
      </p:sp>
    </p:spTree>
    <p:extLst>
      <p:ext uri="{BB962C8B-B14F-4D97-AF65-F5344CB8AC3E}">
        <p14:creationId xmlns:p14="http://schemas.microsoft.com/office/powerpoint/2010/main" val="10478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Challenges in Handling Big Data</a:t>
            </a:r>
          </a:p>
        </p:txBody>
      </p:sp>
      <p:pic>
        <p:nvPicPr>
          <p:cNvPr id="4" name="Picture 3"/>
          <p:cNvPicPr>
            <a:picLocks noChangeAspect="1"/>
          </p:cNvPicPr>
          <p:nvPr/>
        </p:nvPicPr>
        <p:blipFill>
          <a:blip r:embed="rId2"/>
          <a:stretch>
            <a:fillRect/>
          </a:stretch>
        </p:blipFill>
        <p:spPr>
          <a:xfrm>
            <a:off x="1339286" y="1792399"/>
            <a:ext cx="6803221" cy="2528350"/>
          </a:xfrm>
          <a:prstGeom prst="rect">
            <a:avLst/>
          </a:prstGeom>
        </p:spPr>
      </p:pic>
      <p:sp>
        <p:nvSpPr>
          <p:cNvPr id="5" name="Content Placeholder 3"/>
          <p:cNvSpPr>
            <a:spLocks noGrp="1"/>
          </p:cNvSpPr>
          <p:nvPr>
            <p:ph idx="1"/>
          </p:nvPr>
        </p:nvSpPr>
        <p:spPr>
          <a:xfrm>
            <a:off x="520287" y="4531379"/>
            <a:ext cx="7345363" cy="1652988"/>
          </a:xfrm>
        </p:spPr>
        <p:txBody>
          <a:bodyPr>
            <a:normAutofit fontScale="70000" lnSpcReduction="20000"/>
          </a:bodyPr>
          <a:lstStyle/>
          <a:p>
            <a:r>
              <a:rPr lang="en-US" b="1" dirty="0">
                <a:solidFill>
                  <a:srgbClr val="800000"/>
                </a:solidFill>
              </a:rPr>
              <a:t>The Bottleneck is in technology</a:t>
            </a:r>
          </a:p>
          <a:p>
            <a:pPr lvl="1"/>
            <a:r>
              <a:rPr lang="en-US" dirty="0"/>
              <a:t>New architecture, algorithms, techniques are needed</a:t>
            </a:r>
          </a:p>
          <a:p>
            <a:r>
              <a:rPr lang="en-US" b="1" dirty="0">
                <a:solidFill>
                  <a:srgbClr val="800000"/>
                </a:solidFill>
              </a:rPr>
              <a:t>Also in technical skills</a:t>
            </a:r>
          </a:p>
          <a:p>
            <a:pPr lvl="1"/>
            <a:r>
              <a:rPr lang="en-US" dirty="0"/>
              <a:t>Experts in using the new technology and dealing with big data </a:t>
            </a:r>
          </a:p>
        </p:txBody>
      </p:sp>
      <p:sp>
        <p:nvSpPr>
          <p:cNvPr id="3" name="Slide Number Placeholder 2"/>
          <p:cNvSpPr>
            <a:spLocks noGrp="1"/>
          </p:cNvSpPr>
          <p:nvPr>
            <p:ph type="sldNum" sz="quarter" idx="12"/>
          </p:nvPr>
        </p:nvSpPr>
        <p:spPr/>
        <p:txBody>
          <a:bodyPr/>
          <a:lstStyle/>
          <a:p>
            <a:fld id="{EBFB1032-EA64-7144-B003-9BCC9D94B503}" type="slidenum">
              <a:rPr lang="en-US" smtClean="0"/>
              <a:pPr/>
              <a:t>12</a:t>
            </a:fld>
            <a:endParaRPr lang="en-US" dirty="0"/>
          </a:p>
        </p:txBody>
      </p:sp>
    </p:spTree>
    <p:extLst>
      <p:ext uri="{BB962C8B-B14F-4D97-AF65-F5344CB8AC3E}">
        <p14:creationId xmlns:p14="http://schemas.microsoft.com/office/powerpoint/2010/main" val="193266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Big Data: </a:t>
            </a:r>
            <a:r>
              <a:rPr lang="en-US" dirty="0">
                <a:solidFill>
                  <a:srgbClr val="0000FF"/>
                </a:solidFill>
              </a:rPr>
              <a:t/>
            </a:r>
            <a:br>
              <a:rPr lang="en-US" dirty="0">
                <a:solidFill>
                  <a:srgbClr val="0000FF"/>
                </a:solidFill>
              </a:rPr>
            </a:br>
            <a:r>
              <a:rPr lang="en-US" dirty="0">
                <a:solidFill>
                  <a:srgbClr val="0000FF"/>
                </a:solidFill>
              </a:rPr>
              <a:t>1-Scale (Volume)</a:t>
            </a: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pPr/>
              <a:t>13</a:t>
            </a:fld>
            <a:endParaRPr lang="en-US" dirty="0"/>
          </a:p>
        </p:txBody>
      </p:sp>
      <p:grpSp>
        <p:nvGrpSpPr>
          <p:cNvPr id="9"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cstate="print"/>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289066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Big Data: </a:t>
            </a:r>
            <a:r>
              <a:rPr lang="en-US" dirty="0">
                <a:solidFill>
                  <a:srgbClr val="0000FF"/>
                </a:solidFill>
              </a:rPr>
              <a:t/>
            </a:r>
            <a:br>
              <a:rPr lang="en-US" dirty="0">
                <a:solidFill>
                  <a:srgbClr val="0000FF"/>
                </a:solidFill>
              </a:rPr>
            </a:br>
            <a:r>
              <a:rPr lang="en-US" dirty="0">
                <a:solidFill>
                  <a:srgbClr val="0000FF"/>
                </a:solidFill>
              </a:rPr>
              <a:t>2-Complexity (Varity)</a:t>
            </a:r>
            <a:endParaRPr lang="en-US" dirty="0"/>
          </a:p>
        </p:txBody>
      </p:sp>
      <p:sp>
        <p:nvSpPr>
          <p:cNvPr id="3" name="Content Placeholder 2"/>
          <p:cNvSpPr>
            <a:spLocks noGrp="1"/>
          </p:cNvSpPr>
          <p:nvPr>
            <p:ph idx="1"/>
          </p:nvPr>
        </p:nvSpPr>
        <p:spPr>
          <a:xfrm>
            <a:off x="369559" y="1860326"/>
            <a:ext cx="5144976" cy="3287384"/>
          </a:xfrm>
        </p:spPr>
        <p:txBody>
          <a:bodyPr>
            <a:normAutofit fontScale="70000" lnSpcReduction="20000"/>
          </a:bodyPr>
          <a:lstStyle/>
          <a:p>
            <a:r>
              <a:rPr lang="en-US" dirty="0"/>
              <a:t>Various formats, types, and structures</a:t>
            </a:r>
          </a:p>
          <a:p>
            <a:r>
              <a:rPr lang="en-US" dirty="0"/>
              <a:t>Text, numerical, images, audio, video, sequences, time series, social media data, multi-dim arrays, etc…</a:t>
            </a:r>
          </a:p>
          <a:p>
            <a:r>
              <a:rPr lang="en-US" dirty="0"/>
              <a:t>Static data vs. streaming data  </a:t>
            </a:r>
          </a:p>
          <a:p>
            <a:r>
              <a:rPr lang="en-US" dirty="0"/>
              <a:t>A single application can be generating/collecting many types of data  </a:t>
            </a:r>
          </a:p>
          <a:p>
            <a:pPr marL="0" indent="0">
              <a:buNone/>
            </a:pPr>
            <a:endParaRPr lang="en-US" dirty="0"/>
          </a:p>
        </p:txBody>
      </p:sp>
      <p:pic>
        <p:nvPicPr>
          <p:cNvPr id="4" name="Picture 3"/>
          <p:cNvPicPr>
            <a:picLocks noChangeAspect="1"/>
          </p:cNvPicPr>
          <p:nvPr/>
        </p:nvPicPr>
        <p:blipFill>
          <a:blip r:embed="rId2" cstate="print"/>
          <a:stretch>
            <a:fillRect/>
          </a:stretch>
        </p:blipFill>
        <p:spPr>
          <a:xfrm>
            <a:off x="7283045" y="1860326"/>
            <a:ext cx="1127257" cy="1123499"/>
          </a:xfrm>
          <a:prstGeom prst="rect">
            <a:avLst/>
          </a:prstGeom>
        </p:spPr>
      </p:pic>
      <p:pic>
        <p:nvPicPr>
          <p:cNvPr id="5" name="Picture 4"/>
          <p:cNvPicPr>
            <a:picLocks noChangeAspect="1"/>
          </p:cNvPicPr>
          <p:nvPr/>
        </p:nvPicPr>
        <p:blipFill>
          <a:blip r:embed="rId3" cstate="print"/>
          <a:stretch>
            <a:fillRect/>
          </a:stretch>
        </p:blipFill>
        <p:spPr>
          <a:xfrm>
            <a:off x="5514535" y="1860326"/>
            <a:ext cx="1559504" cy="1169628"/>
          </a:xfrm>
          <a:prstGeom prst="rect">
            <a:avLst/>
          </a:prstGeom>
        </p:spPr>
      </p:pic>
      <p:pic>
        <p:nvPicPr>
          <p:cNvPr id="6" name="Picture 5"/>
          <p:cNvPicPr>
            <a:picLocks noChangeAspect="1"/>
          </p:cNvPicPr>
          <p:nvPr/>
        </p:nvPicPr>
        <p:blipFill>
          <a:blip r:embed="rId4" cstate="print"/>
          <a:stretch>
            <a:fillRect/>
          </a:stretch>
        </p:blipFill>
        <p:spPr>
          <a:xfrm>
            <a:off x="7457747" y="3311452"/>
            <a:ext cx="1175797" cy="900200"/>
          </a:xfrm>
          <a:prstGeom prst="rect">
            <a:avLst/>
          </a:prstGeom>
        </p:spPr>
      </p:pic>
      <p:pic>
        <p:nvPicPr>
          <p:cNvPr id="7" name="Picture 6"/>
          <p:cNvPicPr>
            <a:picLocks noChangeAspect="1"/>
          </p:cNvPicPr>
          <p:nvPr/>
        </p:nvPicPr>
        <p:blipFill>
          <a:blip r:embed="rId5" cstate="print"/>
          <a:stretch>
            <a:fillRect/>
          </a:stretch>
        </p:blipFill>
        <p:spPr>
          <a:xfrm>
            <a:off x="6841815" y="4400178"/>
            <a:ext cx="1791729" cy="1057446"/>
          </a:xfrm>
          <a:prstGeom prst="rect">
            <a:avLst/>
          </a:prstGeom>
        </p:spPr>
      </p:pic>
      <p:pic>
        <p:nvPicPr>
          <p:cNvPr id="8" name="Picture 7"/>
          <p:cNvPicPr>
            <a:picLocks noChangeAspect="1"/>
          </p:cNvPicPr>
          <p:nvPr/>
        </p:nvPicPr>
        <p:blipFill>
          <a:blip r:embed="rId6" cstate="print"/>
          <a:stretch>
            <a:fillRect/>
          </a:stretch>
        </p:blipFill>
        <p:spPr>
          <a:xfrm>
            <a:off x="5693535" y="3195705"/>
            <a:ext cx="1589510" cy="1204473"/>
          </a:xfrm>
          <a:prstGeom prst="rect">
            <a:avLst/>
          </a:prstGeom>
        </p:spPr>
      </p:pic>
      <p:pic>
        <p:nvPicPr>
          <p:cNvPr id="9" name="Picture 8"/>
          <p:cNvPicPr>
            <a:picLocks noChangeAspect="1"/>
          </p:cNvPicPr>
          <p:nvPr/>
        </p:nvPicPr>
        <p:blipFill>
          <a:blip r:embed="rId7" cstate="print"/>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pPr/>
              <a:t>14</a:t>
            </a:fld>
            <a:endParaRPr lang="en-US" dirty="0"/>
          </a:p>
        </p:txBody>
      </p:sp>
      <p:sp>
        <p:nvSpPr>
          <p:cNvPr id="11" name="Rectangle 10"/>
          <p:cNvSpPr/>
          <p:nvPr/>
        </p:nvSpPr>
        <p:spPr>
          <a:xfrm>
            <a:off x="635017" y="5378635"/>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387227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Big Data</a:t>
            </a:r>
            <a:r>
              <a:rPr lang="en-US"/>
              <a:t>: </a:t>
            </a:r>
            <a:r>
              <a:rPr lang="en-US">
                <a:solidFill>
                  <a:srgbClr val="0000FF"/>
                </a:solidFill>
              </a:rPr>
              <a:t/>
            </a:r>
            <a:br>
              <a:rPr lang="en-US">
                <a:solidFill>
                  <a:srgbClr val="0000FF"/>
                </a:solidFill>
              </a:rPr>
            </a:br>
            <a:r>
              <a:rPr lang="en-US">
                <a:solidFill>
                  <a:srgbClr val="0000FF"/>
                </a:solidFill>
              </a:rPr>
              <a:t>3-Speed </a:t>
            </a:r>
            <a:r>
              <a:rPr lang="en-US" dirty="0">
                <a:solidFill>
                  <a:srgbClr val="0000FF"/>
                </a:solidFill>
              </a:rPr>
              <a:t>(Velocity)</a:t>
            </a: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6756736"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pPr/>
              <a:t>15</a:t>
            </a:fld>
            <a:endParaRPr lang="en-US" dirty="0"/>
          </a:p>
        </p:txBody>
      </p:sp>
    </p:spTree>
    <p:extLst>
      <p:ext uri="{BB962C8B-B14F-4D97-AF65-F5344CB8AC3E}">
        <p14:creationId xmlns:p14="http://schemas.microsoft.com/office/powerpoint/2010/main" val="261885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3V’s</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16</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69089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Make it 4V’s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193479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Big Data</a:t>
            </a:r>
          </a:p>
        </p:txBody>
      </p:sp>
      <p:sp>
        <p:nvSpPr>
          <p:cNvPr id="3" name="Content Placeholder 2"/>
          <p:cNvSpPr>
            <a:spLocks noGrp="1"/>
          </p:cNvSpPr>
          <p:nvPr>
            <p:ph idx="1"/>
          </p:nvPr>
        </p:nvSpPr>
        <p:spPr/>
        <p:txBody>
          <a:bodyPr/>
          <a:lstStyle/>
          <a:p>
            <a:endParaRPr lang="en-US" dirty="0"/>
          </a:p>
        </p:txBody>
      </p:sp>
      <p:pic>
        <p:nvPicPr>
          <p:cNvPr id="6147" name="Picture 3"/>
          <p:cNvPicPr>
            <a:picLocks noChangeAspect="1" noChangeArrowheads="1"/>
          </p:cNvPicPr>
          <p:nvPr/>
        </p:nvPicPr>
        <p:blipFill>
          <a:blip r:embed="rId2"/>
          <a:srcRect/>
          <a:stretch>
            <a:fillRect/>
          </a:stretch>
        </p:blipFill>
        <p:spPr bwMode="auto">
          <a:xfrm>
            <a:off x="0" y="1295400"/>
            <a:ext cx="9144000" cy="55626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228600" y="0"/>
            <a:ext cx="8382000" cy="64770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875" y="3841925"/>
            <a:ext cx="4812496" cy="594777"/>
          </a:xfrm>
        </p:spPr>
        <p:txBody>
          <a:bodyPr>
            <a:normAutofit/>
          </a:bodyPr>
          <a:lstStyle/>
          <a:p>
            <a:pPr marL="0" indent="0">
              <a:buNone/>
            </a:pPr>
            <a:r>
              <a:rPr lang="en-US" sz="2800" b="1" i="1" dirty="0">
                <a:solidFill>
                  <a:srgbClr val="0000FF"/>
                </a:solidFill>
              </a:rPr>
              <a:t>Large-Scale Data Management</a:t>
            </a:r>
          </a:p>
          <a:p>
            <a:endParaRPr lang="en-US" dirty="0"/>
          </a:p>
        </p:txBody>
      </p:sp>
      <p:pic>
        <p:nvPicPr>
          <p:cNvPr id="4" name="Picture 3"/>
          <p:cNvPicPr>
            <a:picLocks noChangeAspect="1"/>
          </p:cNvPicPr>
          <p:nvPr/>
        </p:nvPicPr>
        <p:blipFill>
          <a:blip r:embed="rId2"/>
          <a:stretch>
            <a:fillRect/>
          </a:stretch>
        </p:blipFill>
        <p:spPr>
          <a:xfrm>
            <a:off x="3054699" y="1823825"/>
            <a:ext cx="3360169" cy="1857352"/>
          </a:xfrm>
          <a:prstGeom prst="rect">
            <a:avLst/>
          </a:prstGeom>
        </p:spPr>
      </p:pic>
      <p:sp>
        <p:nvSpPr>
          <p:cNvPr id="5" name="Content Placeholder 2"/>
          <p:cNvSpPr txBox="1">
            <a:spLocks/>
          </p:cNvSpPr>
          <p:nvPr/>
        </p:nvSpPr>
        <p:spPr>
          <a:xfrm>
            <a:off x="5192989" y="4275952"/>
            <a:ext cx="3304452" cy="59477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Font typeface="Arial" pitchFamily="34" charset="0"/>
              <a:buNone/>
            </a:pPr>
            <a:r>
              <a:rPr lang="en-US" sz="2800" b="1" i="1" dirty="0">
                <a:solidFill>
                  <a:srgbClr val="800000"/>
                </a:solidFill>
              </a:rPr>
              <a:t>Big Data Analytics</a:t>
            </a:r>
          </a:p>
        </p:txBody>
      </p:sp>
      <p:sp>
        <p:nvSpPr>
          <p:cNvPr id="6" name="Content Placeholder 2"/>
          <p:cNvSpPr txBox="1">
            <a:spLocks/>
          </p:cNvSpPr>
          <p:nvPr/>
        </p:nvSpPr>
        <p:spPr>
          <a:xfrm>
            <a:off x="1739681" y="4753334"/>
            <a:ext cx="4550114" cy="59477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Font typeface="Arial" pitchFamily="34" charset="0"/>
              <a:buNone/>
            </a:pPr>
            <a:r>
              <a:rPr lang="en-US" sz="2800" b="1" i="1" dirty="0">
                <a:solidFill>
                  <a:srgbClr val="008000"/>
                </a:solidFill>
              </a:rPr>
              <a:t>Data Science and Analytics</a:t>
            </a:r>
          </a:p>
        </p:txBody>
      </p:sp>
      <p:sp>
        <p:nvSpPr>
          <p:cNvPr id="7" name="TextBox 6"/>
          <p:cNvSpPr txBox="1"/>
          <p:nvPr/>
        </p:nvSpPr>
        <p:spPr>
          <a:xfrm>
            <a:off x="562489" y="5484861"/>
            <a:ext cx="7854566" cy="707886"/>
          </a:xfrm>
          <a:prstGeom prst="rect">
            <a:avLst/>
          </a:prstGeom>
          <a:noFill/>
        </p:spPr>
        <p:txBody>
          <a:bodyPr wrap="square" rtlCol="0">
            <a:spAutoFit/>
          </a:bodyPr>
          <a:lstStyle/>
          <a:p>
            <a:pPr marL="342900" indent="-342900">
              <a:buFont typeface="Arial"/>
              <a:buChar char="•"/>
            </a:pPr>
            <a:r>
              <a:rPr lang="en-US" sz="2000" dirty="0"/>
              <a:t>How to manage very large amounts of data and extract value and knowledge from them</a:t>
            </a:r>
          </a:p>
        </p:txBody>
      </p:sp>
      <p:sp>
        <p:nvSpPr>
          <p:cNvPr id="8" name="Slide Number Placeholder 7"/>
          <p:cNvSpPr>
            <a:spLocks noGrp="1"/>
          </p:cNvSpPr>
          <p:nvPr>
            <p:ph type="sldNum" sz="quarter" idx="12"/>
          </p:nvPr>
        </p:nvSpPr>
        <p:spPr/>
        <p:txBody>
          <a:bodyPr/>
          <a:lstStyle/>
          <a:p>
            <a:fld id="{EBFB1032-EA64-7144-B003-9BCC9D94B503}" type="slidenum">
              <a:rPr lang="en-US" smtClean="0"/>
              <a:pPr/>
              <a:t>2</a:t>
            </a:fld>
            <a:endParaRPr lang="en-US" dirty="0"/>
          </a:p>
        </p:txBody>
      </p:sp>
    </p:spTree>
    <p:extLst>
      <p:ext uri="{BB962C8B-B14F-4D97-AF65-F5344CB8AC3E}">
        <p14:creationId xmlns:p14="http://schemas.microsoft.com/office/powerpoint/2010/main" val="1800371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V’s of Big Data</a:t>
            </a:r>
            <a:br>
              <a:rPr lang="en-US" dirty="0"/>
            </a:br>
            <a:endParaRPr lang="en-US" dirty="0"/>
          </a:p>
        </p:txBody>
      </p:sp>
      <p:sp>
        <p:nvSpPr>
          <p:cNvPr id="3" name="Content Placeholder 2"/>
          <p:cNvSpPr>
            <a:spLocks noGrp="1"/>
          </p:cNvSpPr>
          <p:nvPr>
            <p:ph idx="1"/>
          </p:nvPr>
        </p:nvSpPr>
        <p:spPr>
          <a:xfrm>
            <a:off x="457200" y="990600"/>
            <a:ext cx="8229600" cy="5135563"/>
          </a:xfrm>
        </p:spPr>
        <p:txBody>
          <a:bodyPr>
            <a:noAutofit/>
          </a:bodyPr>
          <a:lstStyle/>
          <a:p>
            <a:pPr>
              <a:buNone/>
            </a:pPr>
            <a:r>
              <a:rPr lang="en-US" sz="1400" b="1" dirty="0"/>
              <a:t>Volume: </a:t>
            </a:r>
            <a:r>
              <a:rPr lang="en-US" sz="1400" dirty="0"/>
              <a:t>Volume is a huge amount of data </a:t>
            </a:r>
          </a:p>
          <a:p>
            <a:pPr fontAlgn="base">
              <a:buNone/>
            </a:pPr>
            <a:r>
              <a:rPr lang="en-US" sz="1400" b="1" dirty="0"/>
              <a:t>Velocity:</a:t>
            </a:r>
            <a:endParaRPr lang="en-US" sz="1400" dirty="0"/>
          </a:p>
          <a:p>
            <a:pPr fontAlgn="base">
              <a:buNone/>
            </a:pPr>
            <a:r>
              <a:rPr lang="en-US" sz="1400" dirty="0"/>
              <a:t>	Velocity refers to the high speed of accumulation of data.</a:t>
            </a:r>
          </a:p>
          <a:p>
            <a:pPr fontAlgn="base">
              <a:buNone/>
            </a:pPr>
            <a:r>
              <a:rPr lang="en-US" sz="1400" b="1" dirty="0"/>
              <a:t>Variety:</a:t>
            </a:r>
            <a:endParaRPr lang="en-US" sz="1400" dirty="0"/>
          </a:p>
          <a:p>
            <a:pPr fontAlgn="base">
              <a:buNone/>
            </a:pPr>
            <a:r>
              <a:rPr lang="en-US" sz="1400" dirty="0"/>
              <a:t>	It refers to nature of data that is structured, semi-structured and unstructured data.</a:t>
            </a:r>
          </a:p>
          <a:p>
            <a:pPr fontAlgn="base">
              <a:buNone/>
            </a:pPr>
            <a:r>
              <a:rPr lang="en-US" sz="1400" b="1" dirty="0"/>
              <a:t>Veracity:</a:t>
            </a:r>
            <a:endParaRPr lang="en-US" sz="1400" dirty="0"/>
          </a:p>
          <a:p>
            <a:pPr fontAlgn="base">
              <a:buNone/>
            </a:pPr>
            <a:r>
              <a:rPr lang="en-US" sz="1400" dirty="0"/>
              <a:t>	It refers to inconsistencies and uncertainty in data, that is data which is available can sometimes get messy and quality and accuracy are difficult to control.</a:t>
            </a:r>
          </a:p>
          <a:p>
            <a:pPr fontAlgn="base">
              <a:buNone/>
            </a:pPr>
            <a:r>
              <a:rPr lang="en-US" sz="1400" b="1" dirty="0"/>
              <a:t>Value:</a:t>
            </a:r>
            <a:endParaRPr lang="en-US" sz="1400" dirty="0"/>
          </a:p>
          <a:p>
            <a:pPr fontAlgn="base">
              <a:buNone/>
            </a:pPr>
            <a:r>
              <a:rPr lang="en-US" sz="1400" dirty="0"/>
              <a:t>	The bulk of Data having no Value is of no good to the company, unless you turn it into something useful. Data in itself is of no use or importance but it needs to be converted into something valuable to extract Information</a:t>
            </a:r>
          </a:p>
          <a:p>
            <a:pPr>
              <a:buNone/>
            </a:pPr>
            <a:r>
              <a:rPr lang="en-US" sz="1400" b="1" dirty="0"/>
              <a:t>Variability</a:t>
            </a:r>
          </a:p>
          <a:p>
            <a:pPr>
              <a:buNone/>
            </a:pPr>
            <a:r>
              <a:rPr lang="en-US" sz="1400" dirty="0"/>
              <a:t>	Variability is different from variety. A coffee shop may offer 6 different blends of coffee, but if you get the same blend every day and it tastes different every day, that is variability.</a:t>
            </a:r>
          </a:p>
          <a:p>
            <a:pPr fontAlgn="base">
              <a:buNone/>
            </a:pPr>
            <a:r>
              <a:rPr lang="en-US" sz="1400" b="1" dirty="0"/>
              <a:t>Valence</a:t>
            </a:r>
            <a:r>
              <a:rPr lang="en-US" sz="1400" dirty="0"/>
              <a:t> :</a:t>
            </a:r>
          </a:p>
          <a:p>
            <a:pPr fontAlgn="base">
              <a:buNone/>
            </a:pPr>
            <a:r>
              <a:rPr lang="en-US" sz="1400" dirty="0"/>
              <a:t>	Refers to the connectedness  of big data</a:t>
            </a:r>
          </a:p>
          <a:p>
            <a:pPr fontAlgn="base">
              <a:buNone/>
            </a:pPr>
            <a:r>
              <a:rPr lang="en-US" sz="1400" b="1" dirty="0"/>
              <a:t>Visualization:</a:t>
            </a:r>
          </a:p>
          <a:p>
            <a:pPr fontAlgn="base">
              <a:buNone/>
            </a:pPr>
            <a:r>
              <a:rPr lang="en-US" sz="1400" b="1" dirty="0"/>
              <a:t>	Reporting</a:t>
            </a:r>
          </a:p>
          <a:p>
            <a:pPr>
              <a:buNone/>
            </a:pPr>
            <a:r>
              <a:rPr lang="en-US" sz="14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made  Big data   needed?</a:t>
            </a: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1600200"/>
            <a:ext cx="8991600" cy="50292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of Data: 4 “A”s</a:t>
            </a:r>
          </a:p>
        </p:txBody>
      </p:sp>
      <p:sp>
        <p:nvSpPr>
          <p:cNvPr id="7" name="Rectangle 6"/>
          <p:cNvSpPr/>
          <p:nvPr/>
        </p:nvSpPr>
        <p:spPr>
          <a:xfrm>
            <a:off x="838201" y="2981980"/>
            <a:ext cx="213360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1" y="2981980"/>
            <a:ext cx="1808508" cy="523220"/>
          </a:xfrm>
          <a:prstGeom prst="rect">
            <a:avLst/>
          </a:prstGeom>
          <a:noFill/>
        </p:spPr>
        <p:txBody>
          <a:bodyPr wrap="none" rtlCol="0">
            <a:spAutoFit/>
          </a:bodyPr>
          <a:lstStyle/>
          <a:p>
            <a:r>
              <a:rPr lang="en-US" sz="2800" dirty="0"/>
              <a:t>Acquisition</a:t>
            </a:r>
          </a:p>
        </p:txBody>
      </p:sp>
      <p:sp>
        <p:nvSpPr>
          <p:cNvPr id="11" name="Rectangle 10"/>
          <p:cNvSpPr/>
          <p:nvPr/>
        </p:nvSpPr>
        <p:spPr>
          <a:xfrm>
            <a:off x="3452751" y="1524000"/>
            <a:ext cx="1914436"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452751" y="1447800"/>
            <a:ext cx="2146216" cy="523220"/>
          </a:xfrm>
          <a:prstGeom prst="rect">
            <a:avLst/>
          </a:prstGeom>
          <a:noFill/>
        </p:spPr>
        <p:txBody>
          <a:bodyPr wrap="square" rtlCol="0">
            <a:spAutoFit/>
          </a:bodyPr>
          <a:lstStyle/>
          <a:p>
            <a:r>
              <a:rPr lang="en-US" sz="2800" dirty="0"/>
              <a:t>Aggregation</a:t>
            </a:r>
          </a:p>
        </p:txBody>
      </p:sp>
      <p:sp>
        <p:nvSpPr>
          <p:cNvPr id="13" name="Rectangle 12"/>
          <p:cNvSpPr/>
          <p:nvPr/>
        </p:nvSpPr>
        <p:spPr>
          <a:xfrm>
            <a:off x="6043551" y="2971800"/>
            <a:ext cx="172884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43552" y="2971800"/>
            <a:ext cx="1357936" cy="523220"/>
          </a:xfrm>
          <a:prstGeom prst="rect">
            <a:avLst/>
          </a:prstGeom>
          <a:noFill/>
        </p:spPr>
        <p:txBody>
          <a:bodyPr wrap="none" rtlCol="0">
            <a:spAutoFit/>
          </a:bodyPr>
          <a:lstStyle/>
          <a:p>
            <a:r>
              <a:rPr lang="en-US" sz="2800" dirty="0"/>
              <a:t>Analysis</a:t>
            </a:r>
          </a:p>
        </p:txBody>
      </p:sp>
      <p:sp>
        <p:nvSpPr>
          <p:cNvPr id="15" name="Rectangle 14"/>
          <p:cNvSpPr/>
          <p:nvPr/>
        </p:nvSpPr>
        <p:spPr>
          <a:xfrm>
            <a:off x="3452750" y="4572000"/>
            <a:ext cx="2567049"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52751" y="4572000"/>
            <a:ext cx="1914435" cy="523220"/>
          </a:xfrm>
          <a:prstGeom prst="rect">
            <a:avLst/>
          </a:prstGeom>
          <a:noFill/>
        </p:spPr>
        <p:txBody>
          <a:bodyPr wrap="none" rtlCol="0">
            <a:spAutoFit/>
          </a:bodyPr>
          <a:lstStyle/>
          <a:p>
            <a:r>
              <a:rPr lang="en-US" sz="2800" dirty="0"/>
              <a:t> Application</a:t>
            </a:r>
          </a:p>
        </p:txBody>
      </p:sp>
      <p:cxnSp>
        <p:nvCxnSpPr>
          <p:cNvPr id="18" name="Straight Arrow Connector 17"/>
          <p:cNvCxnSpPr/>
          <p:nvPr/>
        </p:nvCxnSpPr>
        <p:spPr>
          <a:xfrm flipV="1">
            <a:off x="1905001" y="2047220"/>
            <a:ext cx="1547749" cy="695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638800" y="2047220"/>
            <a:ext cx="762000" cy="695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638800" y="3505200"/>
            <a:ext cx="108372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286000" y="3733800"/>
            <a:ext cx="1371601"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20018847">
            <a:off x="1339902" y="1570165"/>
            <a:ext cx="1645900" cy="954107"/>
          </a:xfrm>
          <a:prstGeom prst="rect">
            <a:avLst/>
          </a:prstGeom>
          <a:noFill/>
        </p:spPr>
        <p:txBody>
          <a:bodyPr wrap="none" rtlCol="0">
            <a:spAutoFit/>
          </a:bodyPr>
          <a:lstStyle/>
          <a:p>
            <a:r>
              <a:rPr lang="en-US" sz="2800" dirty="0"/>
              <a:t>Scattered </a:t>
            </a:r>
          </a:p>
          <a:p>
            <a:r>
              <a:rPr lang="en-US" sz="2800" dirty="0"/>
              <a:t>Data</a:t>
            </a:r>
          </a:p>
        </p:txBody>
      </p:sp>
      <p:sp>
        <p:nvSpPr>
          <p:cNvPr id="29" name="TextBox 28"/>
          <p:cNvSpPr txBox="1"/>
          <p:nvPr/>
        </p:nvSpPr>
        <p:spPr>
          <a:xfrm rot="2383170">
            <a:off x="5684794" y="1660589"/>
            <a:ext cx="1773947" cy="954107"/>
          </a:xfrm>
          <a:prstGeom prst="rect">
            <a:avLst/>
          </a:prstGeom>
          <a:noFill/>
        </p:spPr>
        <p:txBody>
          <a:bodyPr wrap="none" rtlCol="0">
            <a:spAutoFit/>
          </a:bodyPr>
          <a:lstStyle/>
          <a:p>
            <a:r>
              <a:rPr lang="en-US" sz="2800" dirty="0"/>
              <a:t>Integrated </a:t>
            </a:r>
          </a:p>
          <a:p>
            <a:r>
              <a:rPr lang="en-US" sz="2800" dirty="0"/>
              <a:t>Data</a:t>
            </a:r>
          </a:p>
        </p:txBody>
      </p:sp>
      <p:sp>
        <p:nvSpPr>
          <p:cNvPr id="30" name="TextBox 29"/>
          <p:cNvSpPr txBox="1"/>
          <p:nvPr/>
        </p:nvSpPr>
        <p:spPr>
          <a:xfrm rot="19046308">
            <a:off x="5827275" y="3934046"/>
            <a:ext cx="1790490" cy="523220"/>
          </a:xfrm>
          <a:prstGeom prst="rect">
            <a:avLst/>
          </a:prstGeom>
          <a:noFill/>
        </p:spPr>
        <p:txBody>
          <a:bodyPr wrap="none" rtlCol="0">
            <a:spAutoFit/>
          </a:bodyPr>
          <a:lstStyle/>
          <a:p>
            <a:r>
              <a:rPr lang="en-US" sz="2800" dirty="0"/>
              <a:t>Knowledge</a:t>
            </a:r>
          </a:p>
        </p:txBody>
      </p:sp>
      <p:sp>
        <p:nvSpPr>
          <p:cNvPr id="31" name="TextBox 30"/>
          <p:cNvSpPr txBox="1"/>
          <p:nvPr/>
        </p:nvSpPr>
        <p:spPr>
          <a:xfrm rot="1490212">
            <a:off x="1796849" y="4007682"/>
            <a:ext cx="1419299" cy="523220"/>
          </a:xfrm>
          <a:prstGeom prst="rect">
            <a:avLst/>
          </a:prstGeom>
          <a:noFill/>
        </p:spPr>
        <p:txBody>
          <a:bodyPr wrap="none" rtlCol="0">
            <a:spAutoFit/>
          </a:bodyPr>
          <a:lstStyle/>
          <a:p>
            <a:r>
              <a:rPr lang="en-US" sz="2800" dirty="0"/>
              <a:t>Log data</a:t>
            </a:r>
          </a:p>
        </p:txBody>
      </p:sp>
    </p:spTree>
    <p:extLst>
      <p:ext uri="{BB962C8B-B14F-4D97-AF65-F5344CB8AC3E}">
        <p14:creationId xmlns:p14="http://schemas.microsoft.com/office/powerpoint/2010/main" val="336349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457200" y="228600"/>
            <a:ext cx="8458200" cy="62484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a:bodyPr>
          <a:lstStyle/>
          <a:p>
            <a:r>
              <a:rPr lang="en-US" dirty="0"/>
              <a:t>Computational View of  Big Data</a:t>
            </a:r>
          </a:p>
        </p:txBody>
      </p:sp>
      <p:sp>
        <p:nvSpPr>
          <p:cNvPr id="22" name="Rectangle 21"/>
          <p:cNvSpPr/>
          <p:nvPr/>
        </p:nvSpPr>
        <p:spPr>
          <a:xfrm>
            <a:off x="1080978" y="4852261"/>
            <a:ext cx="3422123"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112878" y="4852261"/>
            <a:ext cx="3289427" cy="523220"/>
          </a:xfrm>
          <a:prstGeom prst="rect">
            <a:avLst/>
          </a:prstGeom>
          <a:noFill/>
        </p:spPr>
        <p:txBody>
          <a:bodyPr wrap="none" rtlCol="0">
            <a:spAutoFit/>
          </a:bodyPr>
          <a:lstStyle/>
          <a:p>
            <a:r>
              <a:rPr lang="en-US" sz="2800" b="1" dirty="0"/>
              <a:t>Formatting, Cleaning</a:t>
            </a:r>
          </a:p>
        </p:txBody>
      </p:sp>
      <p:sp>
        <p:nvSpPr>
          <p:cNvPr id="24" name="Rectangle 23"/>
          <p:cNvSpPr/>
          <p:nvPr/>
        </p:nvSpPr>
        <p:spPr>
          <a:xfrm>
            <a:off x="1995378" y="6005441"/>
            <a:ext cx="1569236"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027277" y="6005441"/>
            <a:ext cx="1313949" cy="523220"/>
          </a:xfrm>
          <a:prstGeom prst="rect">
            <a:avLst/>
          </a:prstGeom>
          <a:noFill/>
        </p:spPr>
        <p:txBody>
          <a:bodyPr wrap="none" rtlCol="0">
            <a:spAutoFit/>
          </a:bodyPr>
          <a:lstStyle/>
          <a:p>
            <a:r>
              <a:rPr lang="en-US" sz="2800" b="1" dirty="0"/>
              <a:t>Storage</a:t>
            </a:r>
          </a:p>
        </p:txBody>
      </p:sp>
      <p:sp>
        <p:nvSpPr>
          <p:cNvPr id="26" name="TextBox 25"/>
          <p:cNvSpPr txBox="1"/>
          <p:nvPr/>
        </p:nvSpPr>
        <p:spPr>
          <a:xfrm>
            <a:off x="5041146" y="5983069"/>
            <a:ext cx="1054776" cy="646331"/>
          </a:xfrm>
          <a:prstGeom prst="rect">
            <a:avLst/>
          </a:prstGeom>
          <a:noFill/>
        </p:spPr>
        <p:txBody>
          <a:bodyPr wrap="none" rtlCol="0">
            <a:spAutoFit/>
          </a:bodyPr>
          <a:lstStyle/>
          <a:p>
            <a:r>
              <a:rPr lang="en-US" sz="3600" dirty="0"/>
              <a:t>Data</a:t>
            </a:r>
          </a:p>
        </p:txBody>
      </p:sp>
      <p:sp>
        <p:nvSpPr>
          <p:cNvPr id="28" name="Up Arrow 27"/>
          <p:cNvSpPr/>
          <p:nvPr/>
        </p:nvSpPr>
        <p:spPr>
          <a:xfrm>
            <a:off x="2528778" y="5385661"/>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112878" y="3721453"/>
            <a:ext cx="3390223"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232482" y="3688806"/>
            <a:ext cx="3163495" cy="523220"/>
          </a:xfrm>
          <a:prstGeom prst="rect">
            <a:avLst/>
          </a:prstGeom>
          <a:noFill/>
        </p:spPr>
        <p:txBody>
          <a:bodyPr wrap="none" rtlCol="0">
            <a:spAutoFit/>
          </a:bodyPr>
          <a:lstStyle/>
          <a:p>
            <a:r>
              <a:rPr lang="en-US" sz="2800" b="1" dirty="0"/>
              <a:t>Data Understanding</a:t>
            </a:r>
          </a:p>
        </p:txBody>
      </p:sp>
      <p:sp>
        <p:nvSpPr>
          <p:cNvPr id="31" name="Up Arrow 30"/>
          <p:cNvSpPr/>
          <p:nvPr/>
        </p:nvSpPr>
        <p:spPr>
          <a:xfrm>
            <a:off x="2528778" y="4254853"/>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78901" y="2602992"/>
            <a:ext cx="2185713"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378902" y="2602992"/>
            <a:ext cx="1952329" cy="523220"/>
          </a:xfrm>
          <a:prstGeom prst="rect">
            <a:avLst/>
          </a:prstGeom>
          <a:noFill/>
        </p:spPr>
        <p:txBody>
          <a:bodyPr wrap="none" rtlCol="0">
            <a:spAutoFit/>
          </a:bodyPr>
          <a:lstStyle/>
          <a:p>
            <a:r>
              <a:rPr lang="en-US" sz="2800" b="1" dirty="0"/>
              <a:t>Data Access</a:t>
            </a:r>
          </a:p>
        </p:txBody>
      </p:sp>
      <p:sp>
        <p:nvSpPr>
          <p:cNvPr id="34" name="Up Arrow 33"/>
          <p:cNvSpPr/>
          <p:nvPr/>
        </p:nvSpPr>
        <p:spPr>
          <a:xfrm>
            <a:off x="2452578" y="3136392"/>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517278" y="37175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93702" y="3702439"/>
            <a:ext cx="2735898"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613305" y="3669792"/>
            <a:ext cx="2616294" cy="523220"/>
          </a:xfrm>
          <a:prstGeom prst="rect">
            <a:avLst/>
          </a:prstGeom>
          <a:noFill/>
        </p:spPr>
        <p:txBody>
          <a:bodyPr wrap="none" rtlCol="0">
            <a:spAutoFit/>
          </a:bodyPr>
          <a:lstStyle/>
          <a:p>
            <a:r>
              <a:rPr lang="en-US" sz="2800" b="1" dirty="0"/>
              <a:t>Data Integration</a:t>
            </a:r>
          </a:p>
        </p:txBody>
      </p:sp>
      <p:sp>
        <p:nvSpPr>
          <p:cNvPr id="38" name="Rectangle 37"/>
          <p:cNvSpPr/>
          <p:nvPr/>
        </p:nvSpPr>
        <p:spPr>
          <a:xfrm>
            <a:off x="5662650" y="2526792"/>
            <a:ext cx="2184060"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662650" y="2526792"/>
            <a:ext cx="2184059" cy="523220"/>
          </a:xfrm>
          <a:prstGeom prst="rect">
            <a:avLst/>
          </a:prstGeom>
          <a:noFill/>
        </p:spPr>
        <p:txBody>
          <a:bodyPr wrap="none" rtlCol="0">
            <a:spAutoFit/>
          </a:bodyPr>
          <a:lstStyle/>
          <a:p>
            <a:r>
              <a:rPr lang="en-US" sz="2800" b="1" dirty="0"/>
              <a:t>Data Analysis</a:t>
            </a:r>
          </a:p>
        </p:txBody>
      </p:sp>
      <p:sp>
        <p:nvSpPr>
          <p:cNvPr id="40" name="Up Arrow 39"/>
          <p:cNvSpPr/>
          <p:nvPr/>
        </p:nvSpPr>
        <p:spPr>
          <a:xfrm>
            <a:off x="6398923" y="3072384"/>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 Arrow 40"/>
          <p:cNvSpPr/>
          <p:nvPr/>
        </p:nvSpPr>
        <p:spPr>
          <a:xfrm>
            <a:off x="3773973" y="6005441"/>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378901" y="1470177"/>
            <a:ext cx="6467807" cy="523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590801" y="1534180"/>
            <a:ext cx="3505121" cy="523220"/>
          </a:xfrm>
          <a:prstGeom prst="rect">
            <a:avLst/>
          </a:prstGeom>
          <a:noFill/>
        </p:spPr>
        <p:txBody>
          <a:bodyPr wrap="square" rtlCol="0">
            <a:spAutoFit/>
          </a:bodyPr>
          <a:lstStyle/>
          <a:p>
            <a:r>
              <a:rPr lang="en-US" sz="2800" b="1" dirty="0"/>
              <a:t>Data Visualization </a:t>
            </a:r>
          </a:p>
        </p:txBody>
      </p:sp>
      <p:sp>
        <p:nvSpPr>
          <p:cNvPr id="44" name="Up Arrow 43"/>
          <p:cNvSpPr/>
          <p:nvPr/>
        </p:nvSpPr>
        <p:spPr>
          <a:xfrm>
            <a:off x="2427023" y="1993392"/>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 Arrow 44"/>
          <p:cNvSpPr/>
          <p:nvPr/>
        </p:nvSpPr>
        <p:spPr>
          <a:xfrm>
            <a:off x="6373368" y="1929384"/>
            <a:ext cx="484632" cy="597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5493" y="838200"/>
            <a:ext cx="681748" cy="69598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2565" y="658381"/>
            <a:ext cx="928094" cy="88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25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6"/>
            <a:ext cx="10210800" cy="990600"/>
          </a:xfrm>
        </p:spPr>
        <p:txBody>
          <a:bodyPr>
            <a:normAutofit/>
          </a:bodyPr>
          <a:lstStyle/>
          <a:p>
            <a:r>
              <a:rPr lang="en-US" sz="4000" dirty="0"/>
              <a:t>Example of Analysis: Predictive Modeling</a:t>
            </a:r>
          </a:p>
        </p:txBody>
      </p:sp>
      <p:graphicFrame>
        <p:nvGraphicFramePr>
          <p:cNvPr id="4" name="Table 3"/>
          <p:cNvGraphicFramePr>
            <a:graphicFrameLocks noGrp="1"/>
          </p:cNvGraphicFramePr>
          <p:nvPr>
            <p:extLst>
              <p:ext uri="{D42A27DB-BD31-4B8C-83A1-F6EECF244321}">
                <p14:modId xmlns:p14="http://schemas.microsoft.com/office/powerpoint/2010/main" val="2094019047"/>
              </p:ext>
            </p:extLst>
          </p:nvPr>
        </p:nvGraphicFramePr>
        <p:xfrm>
          <a:off x="2209800" y="2006600"/>
          <a:ext cx="6096000" cy="3175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35000">
                <a:tc>
                  <a:txBody>
                    <a:bodyPr/>
                    <a:lstStyle/>
                    <a:p>
                      <a:endParaRPr lang="en-US" dirty="0"/>
                    </a:p>
                  </a:txBody>
                  <a:tcPr/>
                </a:tc>
                <a:tc>
                  <a:txBody>
                    <a:bodyPr/>
                    <a:lstStyle/>
                    <a:p>
                      <a:r>
                        <a:rPr lang="en-US" dirty="0"/>
                        <a:t>Movie</a:t>
                      </a:r>
                      <a:r>
                        <a:rPr lang="en-US" baseline="0" dirty="0"/>
                        <a:t> 1</a:t>
                      </a:r>
                      <a:endParaRPr lang="en-US" dirty="0"/>
                    </a:p>
                  </a:txBody>
                  <a:tcPr/>
                </a:tc>
                <a:tc>
                  <a:txBody>
                    <a:bodyPr/>
                    <a:lstStyle/>
                    <a:p>
                      <a:r>
                        <a:rPr lang="en-US" dirty="0"/>
                        <a:t>Movie</a:t>
                      </a:r>
                      <a:r>
                        <a:rPr lang="en-US" baseline="0" dirty="0"/>
                        <a:t> 2</a:t>
                      </a:r>
                      <a:endParaRPr lang="en-US" dirty="0"/>
                    </a:p>
                  </a:txBody>
                  <a:tcPr/>
                </a:tc>
                <a:tc>
                  <a:txBody>
                    <a:bodyPr/>
                    <a:lstStyle/>
                    <a:p>
                      <a:r>
                        <a:rPr lang="en-US" dirty="0"/>
                        <a:t>…</a:t>
                      </a:r>
                    </a:p>
                  </a:txBody>
                  <a:tcPr/>
                </a:tc>
                <a:tc>
                  <a:txBody>
                    <a:bodyPr/>
                    <a:lstStyle/>
                    <a:p>
                      <a:r>
                        <a:rPr lang="en-US" dirty="0"/>
                        <a:t>Movie</a:t>
                      </a:r>
                      <a:r>
                        <a:rPr lang="en-US" baseline="0" dirty="0"/>
                        <a:t> m</a:t>
                      </a:r>
                      <a:endParaRPr lang="en-US" dirty="0"/>
                    </a:p>
                  </a:txBody>
                  <a:tcPr/>
                </a:tc>
                <a:extLst>
                  <a:ext uri="{0D108BD9-81ED-4DB2-BD59-A6C34878D82A}">
                    <a16:rowId xmlns:a16="http://schemas.microsoft.com/office/drawing/2014/main" val="10000"/>
                  </a:ext>
                </a:extLst>
              </a:tr>
              <a:tr h="635000">
                <a:tc>
                  <a:txBody>
                    <a:bodyPr/>
                    <a:lstStyle/>
                    <a:p>
                      <a:r>
                        <a:rPr lang="en-US" dirty="0"/>
                        <a:t>User1</a:t>
                      </a:r>
                    </a:p>
                  </a:txBody>
                  <a:tcPr/>
                </a:tc>
                <a:tc>
                  <a:txBody>
                    <a:bodyPr/>
                    <a:lstStyle/>
                    <a:p>
                      <a:r>
                        <a:rPr lang="en-US" dirty="0"/>
                        <a:t>3.5</a:t>
                      </a:r>
                    </a:p>
                  </a:txBody>
                  <a:tcPr/>
                </a:tc>
                <a:tc>
                  <a:txBody>
                    <a:bodyPr/>
                    <a:lstStyle/>
                    <a:p>
                      <a:r>
                        <a:rPr lang="en-US" dirty="0"/>
                        <a:t>4</a:t>
                      </a:r>
                    </a:p>
                  </a:txBody>
                  <a:tcPr/>
                </a:tc>
                <a:tc>
                  <a:txBody>
                    <a:bodyPr/>
                    <a:lstStyle/>
                    <a:p>
                      <a:endParaRPr lang="en-US"/>
                    </a:p>
                  </a:txBody>
                  <a:tcPr/>
                </a:tc>
                <a:tc>
                  <a:txBody>
                    <a:bodyPr/>
                    <a:lstStyle/>
                    <a:p>
                      <a:r>
                        <a:rPr lang="en-US" dirty="0"/>
                        <a:t>5</a:t>
                      </a:r>
                    </a:p>
                  </a:txBody>
                  <a:tcPr/>
                </a:tc>
                <a:extLst>
                  <a:ext uri="{0D108BD9-81ED-4DB2-BD59-A6C34878D82A}">
                    <a16:rowId xmlns:a16="http://schemas.microsoft.com/office/drawing/2014/main" val="10001"/>
                  </a:ext>
                </a:extLst>
              </a:tr>
              <a:tr h="635000">
                <a:tc>
                  <a:txBody>
                    <a:bodyPr/>
                    <a:lstStyle/>
                    <a:p>
                      <a:r>
                        <a:rPr lang="en-US" dirty="0"/>
                        <a:t>User2</a:t>
                      </a:r>
                    </a:p>
                  </a:txBody>
                  <a:tcPr/>
                </a:tc>
                <a:tc>
                  <a:txBody>
                    <a:bodyPr/>
                    <a:lstStyle/>
                    <a:p>
                      <a:r>
                        <a:rPr lang="en-US" dirty="0"/>
                        <a:t>5</a:t>
                      </a:r>
                    </a:p>
                  </a:txBody>
                  <a:tcPr/>
                </a:tc>
                <a:tc>
                  <a:txBody>
                    <a:bodyPr/>
                    <a:lstStyle/>
                    <a:p>
                      <a:r>
                        <a:rPr lang="en-US" dirty="0"/>
                        <a:t>1</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63500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635000">
                <a:tc>
                  <a:txBody>
                    <a:bodyPr/>
                    <a:lstStyle/>
                    <a:p>
                      <a:r>
                        <a:rPr lang="en-US" dirty="0"/>
                        <a:t>User n</a:t>
                      </a:r>
                    </a:p>
                  </a:txBody>
                  <a:tcPr/>
                </a:tc>
                <a:tc>
                  <a:txBody>
                    <a:bodyPr/>
                    <a:lstStyle/>
                    <a:p>
                      <a:r>
                        <a:rPr lang="en-US" dirty="0"/>
                        <a:t>2</a:t>
                      </a:r>
                    </a:p>
                  </a:txBody>
                  <a:tcPr/>
                </a:tc>
                <a:tc>
                  <a:txBody>
                    <a:bodyPr/>
                    <a:lstStyle/>
                    <a:p>
                      <a:r>
                        <a:rPr lang="en-US" dirty="0"/>
                        <a:t>1</a:t>
                      </a:r>
                    </a:p>
                  </a:txBody>
                  <a:tcPr/>
                </a:tc>
                <a:tc>
                  <a:txBody>
                    <a:bodyPr/>
                    <a:lstStyle/>
                    <a:p>
                      <a:endParaRPr lang="en-US"/>
                    </a:p>
                  </a:txBody>
                  <a:tcPr/>
                </a:tc>
                <a:tc>
                  <a:txBody>
                    <a:bodyPr/>
                    <a:lstStyle/>
                    <a:p>
                      <a:r>
                        <a:rPr lang="en-US" dirty="0"/>
                        <a:t>4</a:t>
                      </a:r>
                    </a:p>
                  </a:txBody>
                  <a:tcPr/>
                </a:tc>
                <a:extLst>
                  <a:ext uri="{0D108BD9-81ED-4DB2-BD59-A6C34878D82A}">
                    <a16:rowId xmlns:a16="http://schemas.microsoft.com/office/drawing/2014/main" val="10004"/>
                  </a:ext>
                </a:extLst>
              </a:tr>
            </a:tbl>
          </a:graphicData>
        </a:graphic>
      </p:graphicFrame>
      <p:grpSp>
        <p:nvGrpSpPr>
          <p:cNvPr id="8" name="Group 30"/>
          <p:cNvGrpSpPr/>
          <p:nvPr/>
        </p:nvGrpSpPr>
        <p:grpSpPr>
          <a:xfrm>
            <a:off x="381000" y="1092200"/>
            <a:ext cx="7239000" cy="3327400"/>
            <a:chOff x="381000" y="1701800"/>
            <a:chExt cx="7239000" cy="3327400"/>
          </a:xfrm>
        </p:grpSpPr>
        <p:cxnSp>
          <p:nvCxnSpPr>
            <p:cNvPr id="7" name="Straight Arrow Connector 6"/>
            <p:cNvCxnSpPr/>
            <p:nvPr/>
          </p:nvCxnSpPr>
          <p:spPr>
            <a:xfrm flipH="1">
              <a:off x="3962400" y="2082800"/>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91000" y="2082800"/>
              <a:ext cx="914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05826" y="1740049"/>
              <a:ext cx="1139543" cy="369332"/>
            </a:xfrm>
            <a:prstGeom prst="rect">
              <a:avLst/>
            </a:prstGeom>
            <a:noFill/>
          </p:spPr>
          <p:txBody>
            <a:bodyPr wrap="none" rtlCol="0">
              <a:spAutoFit/>
            </a:bodyPr>
            <a:lstStyle/>
            <a:p>
              <a:r>
                <a:rPr lang="en-US" dirty="0"/>
                <a:t>Group M1</a:t>
              </a:r>
            </a:p>
          </p:txBody>
        </p:sp>
        <p:sp>
          <p:nvSpPr>
            <p:cNvPr id="11" name="TextBox 10"/>
            <p:cNvSpPr txBox="1"/>
            <p:nvPr/>
          </p:nvSpPr>
          <p:spPr>
            <a:xfrm>
              <a:off x="5947057" y="1701800"/>
              <a:ext cx="1139543" cy="369332"/>
            </a:xfrm>
            <a:prstGeom prst="rect">
              <a:avLst/>
            </a:prstGeom>
            <a:noFill/>
          </p:spPr>
          <p:txBody>
            <a:bodyPr wrap="none" rtlCol="0">
              <a:spAutoFit/>
            </a:bodyPr>
            <a:lstStyle/>
            <a:p>
              <a:r>
                <a:rPr lang="en-US" dirty="0"/>
                <a:t>Group M2</a:t>
              </a:r>
            </a:p>
          </p:txBody>
        </p:sp>
        <p:cxnSp>
          <p:nvCxnSpPr>
            <p:cNvPr id="13" name="Straight Arrow Connector 12"/>
            <p:cNvCxnSpPr>
              <a:stCxn id="11" idx="2"/>
            </p:cNvCxnSpPr>
            <p:nvPr/>
          </p:nvCxnSpPr>
          <p:spPr>
            <a:xfrm>
              <a:off x="6516829" y="2071132"/>
              <a:ext cx="1103171" cy="495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096000" y="2109381"/>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295400" y="33528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95400" y="3657600"/>
              <a:ext cx="8382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1000" y="3135868"/>
              <a:ext cx="1142749" cy="369332"/>
            </a:xfrm>
            <a:prstGeom prst="rect">
              <a:avLst/>
            </a:prstGeom>
            <a:noFill/>
          </p:spPr>
          <p:txBody>
            <a:bodyPr wrap="none" rtlCol="0">
              <a:spAutoFit/>
            </a:bodyPr>
            <a:lstStyle/>
            <a:p>
              <a:r>
                <a:rPr lang="en-US" dirty="0"/>
                <a:t>Group  U1</a:t>
              </a:r>
            </a:p>
          </p:txBody>
        </p:sp>
        <p:sp>
          <p:nvSpPr>
            <p:cNvPr id="23" name="TextBox 22"/>
            <p:cNvSpPr txBox="1"/>
            <p:nvPr/>
          </p:nvSpPr>
          <p:spPr>
            <a:xfrm>
              <a:off x="381000" y="4659868"/>
              <a:ext cx="1142749" cy="369332"/>
            </a:xfrm>
            <a:prstGeom prst="rect">
              <a:avLst/>
            </a:prstGeom>
            <a:noFill/>
          </p:spPr>
          <p:txBody>
            <a:bodyPr wrap="none" rtlCol="0">
              <a:spAutoFit/>
            </a:bodyPr>
            <a:lstStyle/>
            <a:p>
              <a:r>
                <a:rPr lang="en-US" dirty="0"/>
                <a:t>Group  U2</a:t>
              </a:r>
            </a:p>
          </p:txBody>
        </p:sp>
        <p:cxnSp>
          <p:nvCxnSpPr>
            <p:cNvPr id="24" name="Straight Arrow Connector 23"/>
            <p:cNvCxnSpPr/>
            <p:nvPr/>
          </p:nvCxnSpPr>
          <p:spPr>
            <a:xfrm>
              <a:off x="1370714" y="5029200"/>
              <a:ext cx="7628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370714" y="3657600"/>
              <a:ext cx="915286" cy="1002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7315200" y="3195191"/>
            <a:ext cx="676788" cy="707886"/>
          </a:xfrm>
          <a:prstGeom prst="rect">
            <a:avLst/>
          </a:prstGeom>
          <a:solidFill>
            <a:srgbClr val="FFFFCC"/>
          </a:solidFill>
        </p:spPr>
        <p:txBody>
          <a:bodyPr wrap="none" rtlCol="0">
            <a:spAutoFit/>
          </a:bodyPr>
          <a:lstStyle/>
          <a:p>
            <a:r>
              <a:rPr lang="en-US" sz="4000" dirty="0"/>
              <a:t>=?</a:t>
            </a:r>
          </a:p>
        </p:txBody>
      </p:sp>
      <p:sp>
        <p:nvSpPr>
          <p:cNvPr id="5" name="TextBox 4"/>
          <p:cNvSpPr txBox="1"/>
          <p:nvPr/>
        </p:nvSpPr>
        <p:spPr>
          <a:xfrm>
            <a:off x="444795" y="5358809"/>
            <a:ext cx="6411307" cy="830997"/>
          </a:xfrm>
          <a:prstGeom prst="rect">
            <a:avLst/>
          </a:prstGeom>
          <a:noFill/>
        </p:spPr>
        <p:txBody>
          <a:bodyPr wrap="none" rtlCol="0">
            <a:spAutoFit/>
          </a:bodyPr>
          <a:lstStyle/>
          <a:p>
            <a:r>
              <a:rPr lang="en-US" sz="2400" dirty="0"/>
              <a:t>Does user2 like movie m?   </a:t>
            </a:r>
          </a:p>
          <a:p>
            <a:r>
              <a:rPr lang="en-US" sz="2400" dirty="0"/>
              <a:t>What rating is user2 likely going to give movie m? </a:t>
            </a:r>
          </a:p>
        </p:txBody>
      </p:sp>
      <p:sp>
        <p:nvSpPr>
          <p:cNvPr id="6" name="TextBox 5"/>
          <p:cNvSpPr txBox="1"/>
          <p:nvPr/>
        </p:nvSpPr>
        <p:spPr>
          <a:xfrm>
            <a:off x="4741184" y="5358809"/>
            <a:ext cx="2943306" cy="461665"/>
          </a:xfrm>
          <a:prstGeom prst="rect">
            <a:avLst/>
          </a:prstGeom>
          <a:solidFill>
            <a:srgbClr val="FFFFCC"/>
          </a:solidFill>
        </p:spPr>
        <p:txBody>
          <a:bodyPr wrap="none" rtlCol="0">
            <a:spAutoFit/>
          </a:bodyPr>
          <a:lstStyle/>
          <a:p>
            <a:r>
              <a:rPr lang="en-US" sz="2400" b="1" dirty="0"/>
              <a:t>(Binary) Classification</a:t>
            </a:r>
          </a:p>
        </p:txBody>
      </p:sp>
      <p:sp>
        <p:nvSpPr>
          <p:cNvPr id="20" name="TextBox 19"/>
          <p:cNvSpPr txBox="1"/>
          <p:nvPr/>
        </p:nvSpPr>
        <p:spPr>
          <a:xfrm>
            <a:off x="7207927" y="5825790"/>
            <a:ext cx="1568122" cy="461665"/>
          </a:xfrm>
          <a:prstGeom prst="rect">
            <a:avLst/>
          </a:prstGeom>
          <a:solidFill>
            <a:srgbClr val="FFFFCC"/>
          </a:solidFill>
        </p:spPr>
        <p:txBody>
          <a:bodyPr wrap="none" rtlCol="0">
            <a:spAutoFit/>
          </a:bodyPr>
          <a:lstStyle/>
          <a:p>
            <a:r>
              <a:rPr lang="en-US" sz="2400" b="1" dirty="0"/>
              <a:t>Regression</a:t>
            </a:r>
          </a:p>
        </p:txBody>
      </p:sp>
    </p:spTree>
    <p:extLst>
      <p:ext uri="{BB962C8B-B14F-4D97-AF65-F5344CB8AC3E}">
        <p14:creationId xmlns:p14="http://schemas.microsoft.com/office/powerpoint/2010/main" val="3518280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457" y="2174566"/>
            <a:ext cx="7345363" cy="3931920"/>
          </a:xfrm>
        </p:spPr>
        <p:txBody>
          <a:bodyPr/>
          <a:lstStyle/>
          <a:p>
            <a:pPr marL="0" indent="0" algn="ctr">
              <a:buNone/>
            </a:pPr>
            <a:endParaRPr lang="en-US" dirty="0"/>
          </a:p>
          <a:p>
            <a:pPr marL="0" indent="0" algn="ctr">
              <a:buNone/>
            </a:pPr>
            <a:r>
              <a:rPr lang="en-US" sz="3200" b="1" dirty="0"/>
              <a:t>What Technology Do We Have</a:t>
            </a:r>
          </a:p>
          <a:p>
            <a:pPr marL="0" indent="0" algn="ctr">
              <a:buNone/>
            </a:pPr>
            <a:r>
              <a:rPr lang="en-US" sz="3200" b="1" dirty="0"/>
              <a:t>For Big Data ??</a:t>
            </a:r>
          </a:p>
        </p:txBody>
      </p:sp>
      <p:sp>
        <p:nvSpPr>
          <p:cNvPr id="2" name="Slide Number Placeholder 1"/>
          <p:cNvSpPr>
            <a:spLocks noGrp="1"/>
          </p:cNvSpPr>
          <p:nvPr>
            <p:ph type="sldNum" sz="quarter" idx="12"/>
          </p:nvPr>
        </p:nvSpPr>
        <p:spPr/>
        <p:txBody>
          <a:bodyPr/>
          <a:lstStyle/>
          <a:p>
            <a:fld id="{EBFB1032-EA64-7144-B003-9BCC9D94B503}" type="slidenum">
              <a:rPr lang="en-US" smtClean="0"/>
              <a:pPr/>
              <a:t>26</a:t>
            </a:fld>
            <a:endParaRPr lang="en-US" dirty="0"/>
          </a:p>
        </p:txBody>
      </p:sp>
    </p:spTree>
    <p:extLst>
      <p:ext uri="{BB962C8B-B14F-4D97-AF65-F5344CB8AC3E}">
        <p14:creationId xmlns:p14="http://schemas.microsoft.com/office/powerpoint/2010/main" val="1895529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pPr/>
              <a:t>27</a:t>
            </a:fld>
            <a:endParaRPr lang="en-US" dirty="0"/>
          </a:p>
        </p:txBody>
      </p:sp>
    </p:spTree>
    <p:extLst>
      <p:ext uri="{BB962C8B-B14F-4D97-AF65-F5344CB8AC3E}">
        <p14:creationId xmlns:p14="http://schemas.microsoft.com/office/powerpoint/2010/main" val="3900006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b="4255"/>
          <a:stretch>
            <a:fillRect/>
          </a:stretch>
        </p:blipFill>
        <p:spPr bwMode="auto">
          <a:xfrm>
            <a:off x="0" y="0"/>
            <a:ext cx="9144000" cy="3429000"/>
          </a:xfrm>
          <a:prstGeom prst="rect">
            <a:avLst/>
          </a:prstGeom>
          <a:noFill/>
          <a:ln w="9525">
            <a:noFill/>
            <a:miter lim="800000"/>
            <a:headEnd/>
            <a:tailEnd/>
          </a:ln>
          <a:effectLst/>
        </p:spPr>
      </p:pic>
      <p:pic>
        <p:nvPicPr>
          <p:cNvPr id="2051" name="Picture 3"/>
          <p:cNvPicPr>
            <a:picLocks noGrp="1" noChangeAspect="1" noChangeArrowheads="1"/>
          </p:cNvPicPr>
          <p:nvPr>
            <p:ph idx="1"/>
          </p:nvPr>
        </p:nvPicPr>
        <p:blipFill>
          <a:blip r:embed="rId3"/>
          <a:srcRect t="4255" b="6383"/>
          <a:stretch>
            <a:fillRect/>
          </a:stretch>
        </p:blipFill>
        <p:spPr bwMode="auto">
          <a:xfrm>
            <a:off x="0" y="3581400"/>
            <a:ext cx="9144000" cy="32004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a:t>
            </a:r>
          </a:p>
        </p:txBody>
      </p:sp>
      <p:sp>
        <p:nvSpPr>
          <p:cNvPr id="3" name="Content Placeholder 2"/>
          <p:cNvSpPr>
            <a:spLocks noGrp="1"/>
          </p:cNvSpPr>
          <p:nvPr>
            <p:ph idx="1"/>
          </p:nvPr>
        </p:nvSpPr>
        <p:spPr/>
        <p:txBody>
          <a:bodyPr/>
          <a:lstStyle/>
          <a:p>
            <a:r>
              <a:rPr lang="en-US" dirty="0"/>
              <a:t>Big data Technologies</a:t>
            </a:r>
          </a:p>
          <a:p>
            <a:r>
              <a:rPr lang="en-US" dirty="0"/>
              <a:t>Streaming Big Data Analytics</a:t>
            </a:r>
          </a:p>
          <a:p>
            <a:r>
              <a:rPr lang="en-US" dirty="0"/>
              <a:t>Big Data Visualization</a:t>
            </a:r>
          </a:p>
          <a:p>
            <a:r>
              <a:rPr lang="en-US" dirty="0"/>
              <a:t>Big Data  and Solutions</a:t>
            </a:r>
          </a:p>
          <a:p>
            <a:r>
              <a:rPr lang="en-US" dirty="0"/>
              <a:t>Focusing on building a full-spectrum understanding of the latest Big Data Analytics technologies and using them to build real industry real-world solutions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Big Data</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r>
              <a:rPr lang="en-US" sz="3200" b="1" i="1" dirty="0">
                <a:solidFill>
                  <a:srgbClr val="0000FF"/>
                </a:solidFill>
              </a:rPr>
              <a:t>What is Big Data?</a:t>
            </a:r>
          </a:p>
          <a:p>
            <a:pPr marL="0" indent="0" algn="ctr">
              <a:buNone/>
            </a:pPr>
            <a:r>
              <a:rPr lang="en-US" sz="3200" b="1" i="1" dirty="0">
                <a:solidFill>
                  <a:srgbClr val="0000FF"/>
                </a:solidFill>
              </a:rPr>
              <a:t>What makes data, “Big” Data?</a:t>
            </a:r>
          </a:p>
        </p:txBody>
      </p:sp>
      <p:sp>
        <p:nvSpPr>
          <p:cNvPr id="4" name="Slide Number Placeholder 3"/>
          <p:cNvSpPr>
            <a:spLocks noGrp="1"/>
          </p:cNvSpPr>
          <p:nvPr>
            <p:ph type="sldNum" sz="quarter" idx="12"/>
          </p:nvPr>
        </p:nvSpPr>
        <p:spPr/>
        <p:txBody>
          <a:bodyPr/>
          <a:lstStyle/>
          <a:p>
            <a:fld id="{EBFB1032-EA64-7144-B003-9BCC9D94B503}" type="slidenum">
              <a:rPr lang="en-US" smtClean="0"/>
              <a:pPr/>
              <a:t>3</a:t>
            </a:fld>
            <a:endParaRPr lang="en-US" dirty="0"/>
          </a:p>
        </p:txBody>
      </p:sp>
    </p:spTree>
    <p:extLst>
      <p:ext uri="{BB962C8B-B14F-4D97-AF65-F5344CB8AC3E}">
        <p14:creationId xmlns:p14="http://schemas.microsoft.com/office/powerpoint/2010/main" val="69145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a:t>
            </a:r>
          </a:p>
        </p:txBody>
      </p:sp>
      <p:sp>
        <p:nvSpPr>
          <p:cNvPr id="3" name="Content Placeholder 2"/>
          <p:cNvSpPr>
            <a:spLocks noGrp="1"/>
          </p:cNvSpPr>
          <p:nvPr>
            <p:ph idx="1"/>
          </p:nvPr>
        </p:nvSpPr>
        <p:spPr/>
        <p:txBody>
          <a:bodyPr/>
          <a:lstStyle/>
          <a:p>
            <a:pPr>
              <a:buNone/>
            </a:pPr>
            <a:r>
              <a:rPr lang="en-US" altLang="en-US" dirty="0"/>
              <a:t>"Big Data are </a:t>
            </a:r>
            <a:r>
              <a:rPr lang="en-US" altLang="en-US" dirty="0">
                <a:solidFill>
                  <a:srgbClr val="C00000"/>
                </a:solidFill>
              </a:rPr>
              <a:t>high-volume</a:t>
            </a:r>
            <a:r>
              <a:rPr lang="en-US" altLang="en-US" dirty="0"/>
              <a:t>, </a:t>
            </a:r>
            <a:r>
              <a:rPr lang="en-US" altLang="en-US" dirty="0">
                <a:solidFill>
                  <a:srgbClr val="C00000"/>
                </a:solidFill>
              </a:rPr>
              <a:t>high-velocity</a:t>
            </a:r>
            <a:r>
              <a:rPr lang="en-US" altLang="en-US" dirty="0"/>
              <a:t>, and/or </a:t>
            </a:r>
            <a:r>
              <a:rPr lang="en-US" altLang="en-US" dirty="0">
                <a:solidFill>
                  <a:srgbClr val="C00000"/>
                </a:solidFill>
              </a:rPr>
              <a:t>high-variety</a:t>
            </a:r>
            <a:r>
              <a:rPr lang="en-US" altLang="en-US" dirty="0"/>
              <a:t> information assets that require new forms of processing to enable enhanced decision making, insight discovery and process optimization”  (Gartner 2012)</a:t>
            </a:r>
          </a:p>
          <a:p>
            <a:pPr>
              <a:buNone/>
            </a:pPr>
            <a:endParaRPr lang="en-US" altLang="en-US" dirty="0"/>
          </a:p>
          <a:p>
            <a:endParaRPr lang="en-US" dirty="0"/>
          </a:p>
        </p:txBody>
      </p:sp>
    </p:spTree>
    <p:extLst>
      <p:ext uri="{BB962C8B-B14F-4D97-AF65-F5344CB8AC3E}">
        <p14:creationId xmlns:p14="http://schemas.microsoft.com/office/powerpoint/2010/main" val="315679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“big deal”?</a:t>
            </a:r>
          </a:p>
        </p:txBody>
      </p:sp>
      <p:sp>
        <p:nvSpPr>
          <p:cNvPr id="4" name="Content Placeholder 3"/>
          <p:cNvSpPr>
            <a:spLocks noGrp="1"/>
          </p:cNvSpPr>
          <p:nvPr>
            <p:ph idx="1"/>
          </p:nvPr>
        </p:nvSpPr>
        <p:spPr>
          <a:xfrm>
            <a:off x="228600" y="1143000"/>
            <a:ext cx="8763000" cy="5410200"/>
          </a:xfrm>
        </p:spPr>
        <p:txBody>
          <a:bodyPr>
            <a:normAutofit/>
          </a:bodyPr>
          <a:lstStyle/>
          <a:p>
            <a:pPr lvl="1"/>
            <a:endParaRPr lang="en-US" dirty="0">
              <a:latin typeface="Arial" charset="0"/>
            </a:endParaRPr>
          </a:p>
          <a:p>
            <a:pPr lvl="1"/>
            <a:r>
              <a:rPr lang="en-US" dirty="0" err="1">
                <a:latin typeface="Arial" charset="0"/>
              </a:rPr>
              <a:t>Walmart</a:t>
            </a:r>
            <a:r>
              <a:rPr lang="en-US" dirty="0">
                <a:latin typeface="Arial" charset="0"/>
              </a:rPr>
              <a:t> handles more than 1 million customer transactions every hour, which is imported into databases estimated to contain more than 2.5 petabytes of data</a:t>
            </a:r>
          </a:p>
          <a:p>
            <a:pPr lvl="1"/>
            <a:r>
              <a:rPr lang="en-US" dirty="0">
                <a:latin typeface="Arial" charset="0"/>
              </a:rPr>
              <a:t>Facebook handles 40 billion photos from its user base.</a:t>
            </a:r>
          </a:p>
          <a:p>
            <a:pPr lvl="1"/>
            <a:r>
              <a:rPr lang="en-US" dirty="0">
                <a:latin typeface="Arial" charset="0"/>
              </a:rPr>
              <a:t>Falcon Credit Card Fraud Detection System protects 2.1 billion active accounts world-wide</a:t>
            </a:r>
          </a:p>
          <a:p>
            <a:pPr lvl="1"/>
            <a:r>
              <a:rPr lang="en-US" dirty="0">
                <a:latin typeface="Arial" charset="0"/>
              </a:rPr>
              <a:t>Biomedical computation like decoding human Genome &amp; personalized medicine</a:t>
            </a:r>
          </a:p>
          <a:p>
            <a:pPr>
              <a:buNone/>
            </a:pPr>
            <a:endParaRPr lang="en-US" dirty="0"/>
          </a:p>
          <a:p>
            <a:endParaRPr lang="en-US" dirty="0"/>
          </a:p>
          <a:p>
            <a:pPr lvl="1"/>
            <a:endParaRPr lang="en-US" dirty="0"/>
          </a:p>
        </p:txBody>
      </p:sp>
    </p:spTree>
    <p:extLst>
      <p:ext uri="{BB962C8B-B14F-4D97-AF65-F5344CB8AC3E}">
        <p14:creationId xmlns:p14="http://schemas.microsoft.com/office/powerpoint/2010/main" val="120187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Who’s Generating Big Data</a:t>
            </a:r>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cstate="print"/>
            <a:stretch>
              <a:fillRect/>
            </a:stretch>
          </p:blipFill>
          <p:spPr>
            <a:xfrm>
              <a:off x="4641644" y="1868931"/>
              <a:ext cx="994591" cy="671289"/>
            </a:xfrm>
            <a:prstGeom prst="rect">
              <a:avLst/>
            </a:prstGeom>
          </p:spPr>
        </p:pic>
        <p:pic>
          <p:nvPicPr>
            <p:cNvPr id="6" name="Picture 5"/>
            <p:cNvPicPr>
              <a:picLocks noChangeAspect="1"/>
            </p:cNvPicPr>
            <p:nvPr/>
          </p:nvPicPr>
          <p:blipFill>
            <a:blip r:embed="rId4" cstate="print"/>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cstate="print"/>
            <a:stretch>
              <a:fillRect/>
            </a:stretch>
          </p:blipFill>
          <p:spPr>
            <a:xfrm>
              <a:off x="3047431" y="1677257"/>
              <a:ext cx="691475" cy="968065"/>
            </a:xfrm>
            <a:prstGeom prst="rect">
              <a:avLst/>
            </a:prstGeom>
          </p:spPr>
        </p:pic>
        <p:pic>
          <p:nvPicPr>
            <p:cNvPr id="12" name="Picture 11"/>
            <p:cNvPicPr>
              <a:picLocks noChangeAspect="1"/>
            </p:cNvPicPr>
            <p:nvPr/>
          </p:nvPicPr>
          <p:blipFill>
            <a:blip r:embed="rId7" cstate="print"/>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cstate="print"/>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cstate="print"/>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cstate="print"/>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a:t>The progress and innovation is no longer hindered by the ability to collect data</a:t>
            </a:r>
          </a:p>
          <a:p>
            <a:pPr>
              <a:lnSpc>
                <a:spcPct val="120000"/>
              </a:lnSpc>
            </a:pPr>
            <a:r>
              <a:rPr lang="en-US" dirty="0"/>
              <a:t>But, by the ability to manage, analyze, summarize, visualize, and discover knowledge from the collected data in a timely manner and in a scalable fashion</a:t>
            </a:r>
          </a:p>
        </p:txBody>
      </p:sp>
      <p:sp>
        <p:nvSpPr>
          <p:cNvPr id="3" name="Slide Number Placeholder 2"/>
          <p:cNvSpPr>
            <a:spLocks noGrp="1"/>
          </p:cNvSpPr>
          <p:nvPr>
            <p:ph type="sldNum" sz="quarter" idx="12"/>
          </p:nvPr>
        </p:nvSpPr>
        <p:spPr/>
        <p:txBody>
          <a:bodyPr/>
          <a:lstStyle/>
          <a:p>
            <a:fld id="{EBFB1032-EA64-7144-B003-9BCC9D94B503}" type="slidenum">
              <a:rPr lang="en-US" smtClean="0"/>
              <a:pPr/>
              <a:t>6</a:t>
            </a:fld>
            <a:endParaRPr lang="en-US" dirty="0"/>
          </a:p>
        </p:txBody>
      </p:sp>
    </p:spTree>
    <p:extLst>
      <p:ext uri="{BB962C8B-B14F-4D97-AF65-F5344CB8AC3E}">
        <p14:creationId xmlns:p14="http://schemas.microsoft.com/office/powerpoint/2010/main" val="37934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6B9E-BD53-4FE9-887C-17F68DD6F3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C617F8-E9B8-4649-BD11-EA6AAC84B0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9EF556-6494-486D-8D26-2295E91BADF1}"/>
              </a:ext>
            </a:extLst>
          </p:cNvPr>
          <p:cNvPicPr>
            <a:picLocks noChangeAspect="1"/>
          </p:cNvPicPr>
          <p:nvPr/>
        </p:nvPicPr>
        <p:blipFill>
          <a:blip r:embed="rId2"/>
          <a:stretch>
            <a:fillRect/>
          </a:stretch>
        </p:blipFill>
        <p:spPr>
          <a:xfrm>
            <a:off x="228600" y="0"/>
            <a:ext cx="8763000" cy="6781800"/>
          </a:xfrm>
          <a:prstGeom prst="rect">
            <a:avLst/>
          </a:prstGeom>
        </p:spPr>
      </p:pic>
    </p:spTree>
    <p:extLst>
      <p:ext uri="{BB962C8B-B14F-4D97-AF65-F5344CB8AC3E}">
        <p14:creationId xmlns:p14="http://schemas.microsoft.com/office/powerpoint/2010/main" val="112270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Model Has Changed…</a:t>
            </a:r>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Changed</a:t>
            </a: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a:solidFill>
                  <a:srgbClr val="0000FF"/>
                </a:solidFill>
              </a:rPr>
              <a:t>Old Model: </a:t>
            </a:r>
            <a:r>
              <a:rPr lang="en-US" dirty="0"/>
              <a:t>Few companies are generating data, all others are consuming data </a:t>
            </a:r>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a:solidFill>
                    <a:srgbClr val="0000FF"/>
                  </a:solidFill>
                </a:rPr>
                <a:t>New Model: </a:t>
              </a:r>
              <a:r>
                <a:rPr lang="en-US" dirty="0"/>
                <a:t>all of us are generating data, and all of us are consuming data </a:t>
              </a:r>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pPr/>
              <a:t>8</a:t>
            </a:fld>
            <a:endParaRPr lang="en-US" dirty="0"/>
          </a:p>
        </p:txBody>
      </p:sp>
    </p:spTree>
    <p:extLst>
      <p:ext uri="{BB962C8B-B14F-4D97-AF65-F5344CB8AC3E}">
        <p14:creationId xmlns:p14="http://schemas.microsoft.com/office/powerpoint/2010/main" val="195176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154B-CBB7-4CC1-8495-E045B9E72F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BF8D44-B87D-47DB-AF47-2297EDF604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6732E-32B2-47EF-A0B9-F6D2CD4D00D9}"/>
              </a:ext>
            </a:extLst>
          </p:cNvPr>
          <p:cNvPicPr>
            <a:picLocks noChangeAspect="1"/>
          </p:cNvPicPr>
          <p:nvPr/>
        </p:nvPicPr>
        <p:blipFill>
          <a:blip r:embed="rId2"/>
          <a:stretch>
            <a:fillRect/>
          </a:stretch>
        </p:blipFill>
        <p:spPr>
          <a:xfrm>
            <a:off x="0" y="274638"/>
            <a:ext cx="8686800" cy="6507161"/>
          </a:xfrm>
          <a:prstGeom prst="rect">
            <a:avLst/>
          </a:prstGeom>
        </p:spPr>
      </p:pic>
    </p:spTree>
    <p:extLst>
      <p:ext uri="{BB962C8B-B14F-4D97-AF65-F5344CB8AC3E}">
        <p14:creationId xmlns:p14="http://schemas.microsoft.com/office/powerpoint/2010/main" val="2163434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728</Words>
  <Application>Microsoft Office PowerPoint</Application>
  <PresentationFormat>On-screen Show (4:3)</PresentationFormat>
  <Paragraphs>160</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Wingdings</vt:lpstr>
      <vt:lpstr>Office Theme</vt:lpstr>
      <vt:lpstr>Big Data and Modern Database Systems</vt:lpstr>
      <vt:lpstr>PowerPoint Presentation</vt:lpstr>
      <vt:lpstr>Introduction to Big Data</vt:lpstr>
      <vt:lpstr>What is “big data”? </vt:lpstr>
      <vt:lpstr>Why is “big data” a “big deal”?</vt:lpstr>
      <vt:lpstr>Who’s Generating Big Data</vt:lpstr>
      <vt:lpstr>PowerPoint Presentation</vt:lpstr>
      <vt:lpstr>The Model Has Changed…</vt:lpstr>
      <vt:lpstr>PowerPoint Presentation</vt:lpstr>
      <vt:lpstr>PowerPoint Presentation</vt:lpstr>
      <vt:lpstr>What’s driving Big Data</vt:lpstr>
      <vt:lpstr>Challenges in Handling Big Data</vt:lpstr>
      <vt:lpstr>Characteristics of Big Data:  1-Scale (Volume)</vt:lpstr>
      <vt:lpstr>Characteristics of Big Data:  2-Complexity (Varity)</vt:lpstr>
      <vt:lpstr>Characteristics of Big Data:  3-Speed (Velocity)</vt:lpstr>
      <vt:lpstr>Big Data: 3V’s</vt:lpstr>
      <vt:lpstr>Some Make it 4V’s</vt:lpstr>
      <vt:lpstr>Characteristics of  Big Data</vt:lpstr>
      <vt:lpstr>PowerPoint Presentation</vt:lpstr>
      <vt:lpstr>V’s of Big Data </vt:lpstr>
      <vt:lpstr>What made  Big data   needed?</vt:lpstr>
      <vt:lpstr>Lifecycle of Data: 4 “A”s</vt:lpstr>
      <vt:lpstr>PowerPoint Presentation</vt:lpstr>
      <vt:lpstr>Computational View of  Big Data</vt:lpstr>
      <vt:lpstr>Example of Analysis: Predictive Modeling</vt:lpstr>
      <vt:lpstr>PowerPoint Presentation</vt:lpstr>
      <vt:lpstr>PowerPoint Presentation</vt:lpstr>
      <vt:lpstr>PowerPoint Presentation</vt:lpstr>
      <vt:lpstr>Focus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dc:creator>
  <cp:lastModifiedBy>c6292</cp:lastModifiedBy>
  <cp:revision>17</cp:revision>
  <dcterms:created xsi:type="dcterms:W3CDTF">2020-07-26T12:52:58Z</dcterms:created>
  <dcterms:modified xsi:type="dcterms:W3CDTF">2022-08-30T05:35:20Z</dcterms:modified>
</cp:coreProperties>
</file>